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6"/>
  </p:notesMasterIdLst>
  <p:handoutMasterIdLst>
    <p:handoutMasterId r:id="rId87"/>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9" r:id="rId75"/>
    <p:sldId id="2076136798" r:id="rId76"/>
    <p:sldId id="2076136790" r:id="rId77"/>
    <p:sldId id="2076136795" r:id="rId78"/>
    <p:sldId id="2076136796" r:id="rId79"/>
    <p:sldId id="2076136791" r:id="rId80"/>
    <p:sldId id="2076136792" r:id="rId81"/>
    <p:sldId id="2076136797" r:id="rId82"/>
    <p:sldId id="2076136686" r:id="rId83"/>
    <p:sldId id="2076136687" r:id="rId84"/>
    <p:sldId id="4367" r:id="rId8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9"/>
            <p14:sldId id="2076136798"/>
            <p14:sldId id="2076136790"/>
            <p14:sldId id="2076136795"/>
            <p14:sldId id="2076136796"/>
            <p14:sldId id="2076136791"/>
            <p14:sldId id="2076136792"/>
            <p14:sldId id="2076136797"/>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76965" autoAdjust="0"/>
  </p:normalViewPr>
  <p:slideViewPr>
    <p:cSldViewPr snapToGrid="0">
      <p:cViewPr varScale="1">
        <p:scale>
          <a:sx n="61" d="100"/>
          <a:sy n="61" d="100"/>
        </p:scale>
        <p:origin x="835"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viewProps" Target="viewProps.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handoutMaster" Target="handoutMasters/handoutMaster1.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6CBA81-0DFD-4ED0-9709-1C9E23618DA7}">
      <dgm:prSet/>
      <dgm:spPr/>
      <dgm:t>
        <a:bodyPr/>
        <a:lstStyle/>
        <a:p>
          <a:r>
            <a:rPr lang="en-US" baseline="0" dirty="0"/>
            <a:t>Performance Capabilities</a:t>
          </a:r>
          <a:endParaRPr lang="en-US"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dirty="0"/>
            <a:t>Memory, CPU, I/O Performance capacities</a:t>
          </a:r>
          <a:endParaRPr lang="en-US" dirty="0"/>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dirty="0"/>
            <a:t>Indexes</a:t>
          </a:r>
          <a:endParaRPr lang="en-US" dirty="0"/>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dirty="0"/>
            <a:t>Columnstore Indexes</a:t>
          </a:r>
          <a:endParaRPr lang="en-US" dirty="0"/>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dirty="0"/>
            <a:t>In-Memory OLTP</a:t>
          </a:r>
          <a:endParaRPr lang="en-US" dirty="0"/>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dirty="0"/>
            <a:t>Partitions</a:t>
          </a:r>
          <a:endParaRPr lang="en-US" dirty="0"/>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8F672CFE-0619-43F6-B132-F5C30B16AD88}">
      <dgm:prSet/>
      <dgm:spPr/>
      <dgm:t>
        <a:bodyPr/>
        <a:lstStyle/>
        <a:p>
          <a:r>
            <a:rPr lang="en-US" baseline="0" dirty="0"/>
            <a:t>Performance Tasks</a:t>
          </a:r>
          <a:endParaRPr lang="en-US" dirty="0"/>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dirty="0"/>
            <a:t>Configuring and Maintaining for Performance</a:t>
          </a:r>
          <a:endParaRPr lang="en-US" dirty="0"/>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F42FEB95-83D9-444D-A81E-DAB52D1E1828}">
      <dgm:prSet/>
      <dgm:spPr/>
      <dgm:t>
        <a:bodyPr/>
        <a:lstStyle/>
        <a:p>
          <a:r>
            <a:rPr lang="en-US" baseline="0"/>
            <a:t>Intelligent </a:t>
          </a:r>
          <a:r>
            <a:rPr lang="en-US" baseline="0" dirty="0"/>
            <a:t>Performance</a:t>
          </a:r>
          <a:endParaRPr lang="en-US" dirty="0"/>
        </a:p>
      </dgm:t>
    </dgm:pt>
    <dgm:pt modelId="{FF51C4AF-04DA-44E6-A9CE-F5369DE7F7E5}" type="sibTrans" cxnId="{6C0F206F-3F3B-4CFD-82FB-CE7417FA9528}">
      <dgm:prSet/>
      <dgm:spPr/>
      <dgm:t>
        <a:bodyPr/>
        <a:lstStyle/>
        <a:p>
          <a:endParaRPr lang="en-US"/>
        </a:p>
      </dgm:t>
    </dgm:pt>
    <dgm:pt modelId="{30A28394-0F1C-41A8-9CC9-BD116C726AF6}" type="parTrans" cxnId="{6C0F206F-3F3B-4CFD-82FB-CE7417FA952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9">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9">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9">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9">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9">
        <dgm:presLayoutVars>
          <dgm:bulletEnabled val="1"/>
        </dgm:presLayoutVars>
      </dgm:prSet>
      <dgm:spPr/>
    </dgm:pt>
    <dgm:pt modelId="{CB12169B-1D51-47C7-B88B-E075428A8BB3}" type="pres">
      <dgm:prSet presAssocID="{D00972BE-044C-4EE6-A98E-8967ACAA92D4}" presName="aSpace2" presStyleCnt="0"/>
      <dgm:spPr/>
    </dgm:pt>
    <dgm:pt modelId="{3A25E6A5-97FF-4631-AEC7-596FF73A6C72}" type="pres">
      <dgm:prSet presAssocID="{F42FEB95-83D9-444D-A81E-DAB52D1E1828}" presName="childNode" presStyleLbl="node1" presStyleIdx="5" presStyleCnt="9">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6" presStyleCnt="9">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7" presStyleCnt="9">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8" presStyleCnt="9">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2" destOrd="0" parTransId="{D915F4A1-0AAD-49A0-964B-1F26E6E73B69}" sibTransId="{D1B45958-851A-4145-8F8A-49C62DED494E}"/>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1" destOrd="0" parTransId="{D2D3B24A-4633-463C-9581-B194C513F89E}" sibTransId="{6B30A7D1-63B1-4525-8D0C-745B56343057}"/>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5"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88AA4680-BE18-474F-893F-D2383EA46EC7}" type="presParOf" srcId="{459C19E2-7A8C-4762-8543-D5B674E4702C}" destId="{3A25E6A5-97FF-4631-AEC7-596FF73A6C72}" srcOrd="10"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CD024C65-C271-4D1D-824B-7E0A26B74B28}" type="presParOf" srcId="{0FD87567-1E2F-41D8-B508-BC1DB3BB32F3}" destId="{E1BFE188-81D3-4B1F-8E18-914B1673D8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Capabilities</a:t>
          </a:r>
          <a:endParaRPr lang="en-US" sz="4200" kern="1200" dirty="0"/>
        </a:p>
      </dsp:txBody>
      <dsp:txXfrm>
        <a:off x="5514" y="0"/>
        <a:ext cx="5304814" cy="1613980"/>
      </dsp:txXfrm>
    </dsp:sp>
    <dsp:sp modelId="{0F7E9656-F688-4FC0-9571-B8631C59E4C8}">
      <dsp:nvSpPr>
        <dsp:cNvPr id="0" name=""/>
        <dsp:cNvSpPr/>
      </dsp:nvSpPr>
      <dsp:spPr>
        <a:xfrm>
          <a:off x="535996" y="1614242"/>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Memory, CPU, I/O Performance capacities</a:t>
          </a:r>
          <a:endParaRPr lang="en-US" sz="1700" kern="1200" dirty="0"/>
        </a:p>
      </dsp:txBody>
      <dsp:txXfrm>
        <a:off x="551124" y="1629370"/>
        <a:ext cx="4213595" cy="486262"/>
      </dsp:txXfrm>
    </dsp:sp>
    <dsp:sp modelId="{6C462A50-826D-4289-AE57-BA54ED8964A0}">
      <dsp:nvSpPr>
        <dsp:cNvPr id="0" name=""/>
        <dsp:cNvSpPr/>
      </dsp:nvSpPr>
      <dsp:spPr>
        <a:xfrm>
          <a:off x="535996" y="2210225"/>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Indexes</a:t>
          </a:r>
          <a:endParaRPr lang="en-US" sz="1700" kern="1200" dirty="0"/>
        </a:p>
      </dsp:txBody>
      <dsp:txXfrm>
        <a:off x="551124" y="2225353"/>
        <a:ext cx="4213595" cy="486262"/>
      </dsp:txXfrm>
    </dsp:sp>
    <dsp:sp modelId="{59D79E3B-BAEA-4832-AC6F-137CC20A2B8C}">
      <dsp:nvSpPr>
        <dsp:cNvPr id="0" name=""/>
        <dsp:cNvSpPr/>
      </dsp:nvSpPr>
      <dsp:spPr>
        <a:xfrm>
          <a:off x="535996" y="2806208"/>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Columnstore Indexes</a:t>
          </a:r>
          <a:endParaRPr lang="en-US" sz="1700" kern="1200" dirty="0"/>
        </a:p>
      </dsp:txBody>
      <dsp:txXfrm>
        <a:off x="551124" y="2821336"/>
        <a:ext cx="4213595" cy="486262"/>
      </dsp:txXfrm>
    </dsp:sp>
    <dsp:sp modelId="{9FE71608-91A2-4B99-A52E-C6787D921CB8}">
      <dsp:nvSpPr>
        <dsp:cNvPr id="0" name=""/>
        <dsp:cNvSpPr/>
      </dsp:nvSpPr>
      <dsp:spPr>
        <a:xfrm>
          <a:off x="535996" y="3402190"/>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In-Memory OLTP</a:t>
          </a:r>
          <a:endParaRPr lang="en-US" sz="1700" kern="1200" dirty="0"/>
        </a:p>
      </dsp:txBody>
      <dsp:txXfrm>
        <a:off x="551124" y="3417318"/>
        <a:ext cx="4213595" cy="486262"/>
      </dsp:txXfrm>
    </dsp:sp>
    <dsp:sp modelId="{368163DD-4CDF-4E9D-9A5C-9AD098C1553C}">
      <dsp:nvSpPr>
        <dsp:cNvPr id="0" name=""/>
        <dsp:cNvSpPr/>
      </dsp:nvSpPr>
      <dsp:spPr>
        <a:xfrm>
          <a:off x="535996" y="3998173"/>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Partitions</a:t>
          </a:r>
          <a:endParaRPr lang="en-US" sz="1700" kern="1200" dirty="0"/>
        </a:p>
      </dsp:txBody>
      <dsp:txXfrm>
        <a:off x="551124" y="4013301"/>
        <a:ext cx="4213595" cy="486262"/>
      </dsp:txXfrm>
    </dsp:sp>
    <dsp:sp modelId="{3A25E6A5-97FF-4631-AEC7-596FF73A6C72}">
      <dsp:nvSpPr>
        <dsp:cNvPr id="0" name=""/>
        <dsp:cNvSpPr/>
      </dsp:nvSpPr>
      <dsp:spPr>
        <a:xfrm>
          <a:off x="535996" y="4594156"/>
          <a:ext cx="4243851" cy="51651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Intelligent </a:t>
          </a:r>
          <a:r>
            <a:rPr lang="en-US" sz="1700" kern="1200" baseline="0" dirty="0"/>
            <a:t>Performance</a:t>
          </a:r>
          <a:endParaRPr lang="en-US" sz="1700" kern="1200" dirty="0"/>
        </a:p>
      </dsp:txBody>
      <dsp:txXfrm>
        <a:off x="551124" y="4609284"/>
        <a:ext cx="4213595" cy="486262"/>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Tasks</a:t>
          </a:r>
          <a:endParaRPr lang="en-US" sz="4200" kern="1200" dirty="0"/>
        </a:p>
      </dsp:txBody>
      <dsp:txXfrm>
        <a:off x="5708190" y="0"/>
        <a:ext cx="5304814" cy="1613980"/>
      </dsp:txXfrm>
    </dsp:sp>
    <dsp:sp modelId="{C12CFA77-6204-43F5-BE5F-CD024E8FF718}">
      <dsp:nvSpPr>
        <dsp:cNvPr id="0" name=""/>
        <dsp:cNvSpPr/>
      </dsp:nvSpPr>
      <dsp:spPr>
        <a:xfrm>
          <a:off x="6238672" y="1614439"/>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Configuring and Maintaining for Performance</a:t>
          </a:r>
          <a:endParaRPr lang="en-US" sz="1700" kern="1200" dirty="0"/>
        </a:p>
      </dsp:txBody>
      <dsp:txXfrm>
        <a:off x="6269629" y="1645396"/>
        <a:ext cx="4181937" cy="995027"/>
      </dsp:txXfrm>
    </dsp:sp>
    <dsp:sp modelId="{05BB5DD9-75D2-40FF-AA6C-B569CA094AA1}">
      <dsp:nvSpPr>
        <dsp:cNvPr id="0" name=""/>
        <dsp:cNvSpPr/>
      </dsp:nvSpPr>
      <dsp:spPr>
        <a:xfrm>
          <a:off x="6238672" y="2833987"/>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Monitoring and Troubleshooting Performance</a:t>
          </a:r>
          <a:endParaRPr lang="en-US" sz="1700" kern="1200"/>
        </a:p>
      </dsp:txBody>
      <dsp:txXfrm>
        <a:off x="6269629" y="2864944"/>
        <a:ext cx="4181937" cy="995027"/>
      </dsp:txXfrm>
    </dsp:sp>
    <dsp:sp modelId="{E1BFE188-81D3-4B1F-8E18-914B1673D891}">
      <dsp:nvSpPr>
        <dsp:cNvPr id="0" name=""/>
        <dsp:cNvSpPr/>
      </dsp:nvSpPr>
      <dsp:spPr>
        <a:xfrm>
          <a:off x="6238672" y="4053535"/>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Accelerating and Tuning Performance</a:t>
          </a:r>
          <a:endParaRPr lang="en-US" sz="1700" kern="1200"/>
        </a:p>
      </dsp:txBody>
      <dsp:txXfrm>
        <a:off x="6269629" y="4084492"/>
        <a:ext cx="4181937" cy="9950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2/19/2020 7:47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2/19/2020 7:46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some point evaluate EE specific edition features such as </a:t>
            </a:r>
            <a:r>
              <a:rPr lang="en-US" dirty="0" err="1"/>
              <a:t>bpool</a:t>
            </a:r>
            <a:r>
              <a:rPr lang="en-US" dirty="0"/>
              <a:t> ramp-up and large read-ahead.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does this mean for managed instance?</a:t>
            </a:r>
          </a:p>
          <a:p>
            <a:endParaRPr lang="en-US" dirty="0"/>
          </a:p>
          <a:p>
            <a:r>
              <a:rPr lang="en-US" sz="882" b="0" i="0" kern="1200" dirty="0">
                <a:solidFill>
                  <a:schemeClr val="tx1"/>
                </a:solidFill>
                <a:effectLst/>
                <a:latin typeface="Segoe UI Light" pitchFamily="34" charset="0"/>
                <a:ea typeface="+mn-ea"/>
                <a:cs typeface="+mn-cs"/>
              </a:rPr>
              <a:t>Gen5: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read-write queries</a:t>
            </a:r>
            <a:br>
              <a:rPr lang="en-US" dirty="0"/>
            </a:br>
            <a:r>
              <a:rPr lang="en-US" sz="882" b="0" i="0" kern="1200" dirty="0">
                <a:solidFill>
                  <a:schemeClr val="tx1"/>
                </a:solidFill>
                <a:effectLst/>
                <a:latin typeface="Segoe UI Light" pitchFamily="34" charset="0"/>
                <a:ea typeface="+mn-ea"/>
                <a:cs typeface="+mn-cs"/>
              </a:rPr>
              <a:t>+ additional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read-only queries.</a:t>
            </a:r>
            <a:br>
              <a:rPr lang="en-US" dirty="0"/>
            </a:br>
            <a:r>
              <a:rPr lang="en-US" sz="882" b="0" i="0" kern="1200" dirty="0">
                <a:solidFill>
                  <a:schemeClr val="tx1"/>
                </a:solidFill>
                <a:effectLst/>
                <a:latin typeface="Segoe UI Light" pitchFamily="34" charset="0"/>
                <a:ea typeface="+mn-ea"/>
                <a:cs typeface="+mn-cs"/>
              </a:rPr>
              <a:t>Add more </a:t>
            </a:r>
            <a:r>
              <a:rPr lang="en-US" sz="882" b="0" i="0" kern="1200" dirty="0" err="1">
                <a:solidFill>
                  <a:schemeClr val="tx1"/>
                </a:solidFill>
                <a:effectLst/>
                <a:latin typeface="Segoe UI Light" pitchFamily="34" charset="0"/>
                <a:ea typeface="+mn-ea"/>
                <a:cs typeface="+mn-cs"/>
              </a:rPr>
              <a:t>vCores</a:t>
            </a:r>
            <a:r>
              <a:rPr lang="en-US" sz="882" b="0" i="0" kern="1200" dirty="0">
                <a:solidFill>
                  <a:schemeClr val="tx1"/>
                </a:solidFill>
                <a:effectLst/>
                <a:latin typeface="Segoe UI Light" pitchFamily="34" charset="0"/>
                <a:ea typeface="+mn-ea"/>
                <a:cs typeface="+mn-cs"/>
              </a:rPr>
              <a:t> to get more memory.</a:t>
            </a:r>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760996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does this mean for managed instance?</a:t>
            </a:r>
          </a:p>
          <a:p>
            <a:endParaRPr lang="en-US" dirty="0"/>
          </a:p>
          <a:p>
            <a:r>
              <a:rPr lang="en-US" sz="882" b="0" i="0" kern="1200" dirty="0">
                <a:solidFill>
                  <a:schemeClr val="tx1"/>
                </a:solidFill>
                <a:effectLst/>
                <a:latin typeface="Segoe UI Light" pitchFamily="34" charset="0"/>
                <a:ea typeface="+mn-ea"/>
                <a:cs typeface="+mn-cs"/>
              </a:rPr>
              <a:t>Gen5: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read-write queries</a:t>
            </a:r>
            <a:br>
              <a:rPr lang="en-US" dirty="0"/>
            </a:br>
            <a:r>
              <a:rPr lang="en-US" sz="882" b="0" i="0" kern="1200" dirty="0">
                <a:solidFill>
                  <a:schemeClr val="tx1"/>
                </a:solidFill>
                <a:effectLst/>
                <a:latin typeface="Segoe UI Light" pitchFamily="34" charset="0"/>
                <a:ea typeface="+mn-ea"/>
                <a:cs typeface="+mn-cs"/>
              </a:rPr>
              <a:t>+ additional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read-only queries.</a:t>
            </a:r>
            <a:br>
              <a:rPr lang="en-US" dirty="0"/>
            </a:br>
            <a:r>
              <a:rPr lang="en-US" sz="882" b="0" i="0" kern="1200" dirty="0">
                <a:solidFill>
                  <a:schemeClr val="tx1"/>
                </a:solidFill>
                <a:effectLst/>
                <a:latin typeface="Segoe UI Light" pitchFamily="34" charset="0"/>
                <a:ea typeface="+mn-ea"/>
                <a:cs typeface="+mn-cs"/>
              </a:rPr>
              <a:t>Add more </a:t>
            </a:r>
            <a:r>
              <a:rPr lang="en-US" sz="882" b="0" i="0" kern="1200" dirty="0" err="1">
                <a:solidFill>
                  <a:schemeClr val="tx1"/>
                </a:solidFill>
                <a:effectLst/>
                <a:latin typeface="Segoe UI Light" pitchFamily="34" charset="0"/>
                <a:ea typeface="+mn-ea"/>
                <a:cs typeface="+mn-cs"/>
              </a:rPr>
              <a:t>vCores</a:t>
            </a:r>
            <a:r>
              <a:rPr lang="en-US" sz="882" b="0" i="0" kern="1200" dirty="0">
                <a:solidFill>
                  <a:schemeClr val="tx1"/>
                </a:solidFill>
                <a:effectLst/>
                <a:latin typeface="Segoe UI Light" pitchFamily="34" charset="0"/>
                <a:ea typeface="+mn-ea"/>
                <a:cs typeface="+mn-cs"/>
              </a:rPr>
              <a:t> to get more memory.</a:t>
            </a:r>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9:26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673595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2/19/2020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282028935"/>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Azure SQL Performance Capabilities</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740" y="1130196"/>
            <a:ext cx="11018520" cy="5630449"/>
          </a:xfrm>
        </p:spPr>
        <p:txBody>
          <a:bodyPr/>
          <a:lstStyle/>
          <a:p>
            <a:r>
              <a:rPr lang="en-US" sz="2400" dirty="0"/>
              <a:t>Max Capacities</a:t>
            </a:r>
          </a:p>
          <a:p>
            <a:r>
              <a:rPr lang="en-US" sz="2000" dirty="0"/>
              <a:t>	Azure SQL Database - Up to 128 </a:t>
            </a:r>
            <a:r>
              <a:rPr lang="en-US" sz="2000" dirty="0" err="1"/>
              <a:t>vCores</a:t>
            </a:r>
            <a:r>
              <a:rPr lang="en-US" sz="2000" dirty="0"/>
              <a:t> and 4TB RAM and 4TB Database (data)</a:t>
            </a:r>
          </a:p>
          <a:p>
            <a:r>
              <a:rPr lang="en-US" sz="2000" dirty="0"/>
              <a:t>	Hyperscale – 100TB Max Database Size</a:t>
            </a:r>
          </a:p>
          <a:p>
            <a:r>
              <a:rPr lang="en-US" sz="2000" dirty="0"/>
              <a:t>	Managed Instance – Up to 80 </a:t>
            </a:r>
            <a:r>
              <a:rPr lang="en-US" sz="2000" dirty="0" err="1"/>
              <a:t>vCores</a:t>
            </a:r>
            <a:r>
              <a:rPr lang="en-US" sz="2000" dirty="0"/>
              <a:t>, 400GB RAM, and 8TB Database (data)</a:t>
            </a:r>
          </a:p>
          <a:p>
            <a:pPr lvl="0"/>
            <a:r>
              <a:rPr lang="en-US" sz="2400" dirty="0"/>
              <a:t>Indexes</a:t>
            </a:r>
          </a:p>
          <a:p>
            <a:pPr lvl="0"/>
            <a:r>
              <a:rPr lang="en-US" dirty="0"/>
              <a:t>	</a:t>
            </a:r>
            <a:r>
              <a:rPr lang="en-US" sz="2000" dirty="0"/>
              <a:t>All index operations are supported across Azure SQL</a:t>
            </a:r>
          </a:p>
          <a:p>
            <a:pPr lvl="0"/>
            <a:r>
              <a:rPr lang="en-US" sz="2000" dirty="0"/>
              <a:t>	Online and resumable indexes fully supported</a:t>
            </a:r>
          </a:p>
          <a:p>
            <a:pPr lvl="0"/>
            <a:r>
              <a:rPr lang="en-US" sz="2000" dirty="0"/>
              <a:t>	Columnstore Indexes available in almost all tiers.</a:t>
            </a:r>
          </a:p>
          <a:p>
            <a:pPr lvl="0"/>
            <a:r>
              <a:rPr lang="en-US" sz="2400" dirty="0"/>
              <a:t>In-Memory OLTP</a:t>
            </a:r>
          </a:p>
          <a:p>
            <a:pPr lvl="0"/>
            <a:r>
              <a:rPr lang="en-US" dirty="0"/>
              <a:t>	</a:t>
            </a:r>
            <a:r>
              <a:rPr lang="en-US" sz="2000" dirty="0"/>
              <a:t>Available in Business Critical Tiers</a:t>
            </a:r>
          </a:p>
          <a:p>
            <a:pPr lvl="0"/>
            <a:r>
              <a:rPr lang="en-US" sz="2000" dirty="0"/>
              <a:t>	Max memory a ration of overall memory limit</a:t>
            </a:r>
          </a:p>
          <a:p>
            <a:pPr lvl="0"/>
            <a:r>
              <a:rPr lang="en-US" sz="2400" dirty="0"/>
              <a:t>Partitions</a:t>
            </a:r>
          </a:p>
          <a:p>
            <a:pPr lvl="0"/>
            <a:r>
              <a:rPr lang="en-US" sz="2400" dirty="0"/>
              <a:t>	</a:t>
            </a:r>
            <a:r>
              <a:rPr lang="en-US" sz="2000" dirty="0"/>
              <a:t>Supported for both Azure SQL Database and Managed Instance</a:t>
            </a:r>
          </a:p>
          <a:p>
            <a:pPr lvl="0"/>
            <a:r>
              <a:rPr lang="en-US" sz="2000" dirty="0"/>
              <a:t>	Placement on filegroups only supported for Managed Instance</a:t>
            </a:r>
          </a:p>
        </p:txBody>
      </p:sp>
      <p:sp>
        <p:nvSpPr>
          <p:cNvPr id="4" name="Thought Bubble: Cloud 3">
            <a:extLst>
              <a:ext uri="{FF2B5EF4-FFF2-40B4-BE49-F238E27FC236}">
                <a16:creationId xmlns:a16="http://schemas.microsoft.com/office/drawing/2014/main" id="{F63F0B14-AA84-4209-B9CB-9B046B0C573E}"/>
              </a:ext>
            </a:extLst>
          </p:cNvPr>
          <p:cNvSpPr/>
          <p:nvPr/>
        </p:nvSpPr>
        <p:spPr bwMode="auto">
          <a:xfrm>
            <a:off x="7928975" y="97355"/>
            <a:ext cx="4108537" cy="1302707"/>
          </a:xfrm>
          <a:prstGeom prst="cloudCallout">
            <a:avLst>
              <a:gd name="adj1" fmla="val -31635"/>
              <a:gd name="adj2" fmla="val 537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a:t>
            </a:r>
            <a:r>
              <a:rPr lang="en-US" sz="2000" dirty="0" err="1">
                <a:gradFill>
                  <a:gsLst>
                    <a:gs pos="0">
                      <a:srgbClr val="FFFFFF"/>
                    </a:gs>
                    <a:gs pos="100000">
                      <a:srgbClr val="FFFFFF"/>
                    </a:gs>
                  </a:gsLst>
                  <a:lin ang="5400000" scaled="0"/>
                </a:gradFill>
                <a:ea typeface="Segoe UI" pitchFamily="34" charset="0"/>
                <a:cs typeface="Segoe UI" pitchFamily="34" charset="0"/>
              </a:rPr>
              <a:t>vCore</a:t>
            </a:r>
            <a:r>
              <a:rPr lang="en-US" sz="2000" dirty="0">
                <a:gradFill>
                  <a:gsLst>
                    <a:gs pos="0">
                      <a:srgbClr val="FFFFFF"/>
                    </a:gs>
                    <a:gs pos="100000">
                      <a:srgbClr val="FFFFFF"/>
                    </a:gs>
                  </a:gsLst>
                  <a:lin ang="5400000" scaled="0"/>
                </a:gradFill>
                <a:ea typeface="Segoe UI" pitchFamily="34" charset="0"/>
                <a:cs typeface="Segoe UI" pitchFamily="34" charset="0"/>
              </a:rPr>
              <a:t> determines other max capacities and limits</a:t>
            </a:r>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Azure SQL Performance Restrictions</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740" y="1305561"/>
            <a:ext cx="11018520" cy="812530"/>
          </a:xfrm>
        </p:spPr>
        <p:txBody>
          <a:bodyPr/>
          <a:lstStyle/>
          <a:p>
            <a:r>
              <a:rPr lang="en-US" sz="2400" dirty="0"/>
              <a:t>Resource Governance</a:t>
            </a:r>
          </a:p>
          <a:p>
            <a:r>
              <a:rPr lang="en-US" sz="2400" dirty="0"/>
              <a:t>Minimal Logging for Bulk Operations</a:t>
            </a:r>
          </a:p>
        </p:txBody>
      </p:sp>
    </p:spTree>
    <p:extLst>
      <p:ext uri="{BB962C8B-B14F-4D97-AF65-F5344CB8AC3E}">
        <p14:creationId xmlns:p14="http://schemas.microsoft.com/office/powerpoint/2010/main" val="2289134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and 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4567404"/>
          </a:xfrm>
        </p:spPr>
        <p:txBody>
          <a:bodyPr/>
          <a:lstStyle/>
          <a:p>
            <a:r>
              <a:rPr lang="en-US" dirty="0"/>
              <a:t>Server Configuration</a:t>
            </a:r>
          </a:p>
          <a:p>
            <a:r>
              <a:rPr lang="en-US" dirty="0"/>
              <a:t>	Configuring Tempdb</a:t>
            </a:r>
          </a:p>
          <a:p>
            <a:r>
              <a:rPr lang="en-US" dirty="0"/>
              <a:t>Database Configuration</a:t>
            </a:r>
          </a:p>
          <a:p>
            <a:r>
              <a:rPr lang="en-US" dirty="0"/>
              <a:t>	Configuring Files and File Groups</a:t>
            </a:r>
          </a:p>
          <a:p>
            <a:r>
              <a:rPr lang="en-US" dirty="0"/>
              <a:t>	Configuring MAXDOP</a:t>
            </a:r>
          </a:p>
          <a:p>
            <a:r>
              <a:rPr lang="en-US" dirty="0"/>
              <a:t>Maintaining Indexes</a:t>
            </a:r>
          </a:p>
          <a:p>
            <a:r>
              <a:rPr lang="en-US" dirty="0"/>
              <a:t>Maintaining Statistics</a:t>
            </a:r>
          </a:p>
          <a:p>
            <a:endParaRPr lang="en-US" dirty="0"/>
          </a:p>
          <a:p>
            <a:endParaRPr lang="en-US" dirty="0"/>
          </a:p>
        </p:txBody>
      </p:sp>
    </p:spTree>
    <p:extLst>
      <p:ext uri="{BB962C8B-B14F-4D97-AF65-F5344CB8AC3E}">
        <p14:creationId xmlns:p14="http://schemas.microsoft.com/office/powerpoint/2010/main" val="25219679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493538"/>
          </a:xfrm>
        </p:spPr>
        <p:txBody>
          <a:bodyPr/>
          <a:lstStyle/>
          <a:p>
            <a:pPr marL="457200" indent="-457200">
              <a:buFont typeface="Arial" panose="020B0604020202020204" pitchFamily="34" charset="0"/>
              <a:buChar char="•"/>
            </a:pPr>
            <a:r>
              <a:rPr lang="en-US" dirty="0"/>
              <a:t>Monitoring and Troubleshooting Performance Tools</a:t>
            </a:r>
          </a:p>
          <a:p>
            <a:pPr marL="685800" lvl="1" indent="-457200">
              <a:buFont typeface="Arial" panose="020B0604020202020204" pitchFamily="34" charset="0"/>
              <a:buChar char="•"/>
            </a:pPr>
            <a:r>
              <a:rPr lang="en-US" dirty="0"/>
              <a:t>Azure Monitor Metrics and Logs</a:t>
            </a:r>
          </a:p>
          <a:p>
            <a:pPr marL="685800" lvl="1" indent="-457200">
              <a:buFont typeface="Arial" panose="020B0604020202020204" pitchFamily="34" charset="0"/>
              <a:buChar char="•"/>
            </a:pPr>
            <a:r>
              <a:rPr lang="en-US" dirty="0"/>
              <a:t>Dynamic Management Views</a:t>
            </a:r>
          </a:p>
          <a:p>
            <a:pPr marL="685800" lvl="1" indent="-457200">
              <a:buFont typeface="Arial" panose="020B0604020202020204" pitchFamily="34" charset="0"/>
              <a:buChar char="•"/>
            </a:pPr>
            <a:r>
              <a:rPr lang="en-US" dirty="0"/>
              <a:t>Query Store</a:t>
            </a:r>
          </a:p>
          <a:p>
            <a:pPr marL="685800" lvl="1" indent="-457200">
              <a:buFont typeface="Arial" panose="020B0604020202020204" pitchFamily="34" charset="0"/>
              <a:buChar char="•"/>
            </a:pPr>
            <a:r>
              <a:rPr lang="en-US" dirty="0"/>
              <a:t>Extended Events</a:t>
            </a:r>
          </a:p>
          <a:p>
            <a:pPr marL="457200" indent="-457200">
              <a:buFont typeface="Arial" panose="020B0604020202020204" pitchFamily="34" charset="0"/>
              <a:buChar char="•"/>
            </a:pPr>
            <a:r>
              <a:rPr lang="en-US" dirty="0"/>
              <a:t>Monitoring Resource Usage</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a:t>Debugging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PAGEIOLATCH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Application Performance Best Practices</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Automatic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982081"/>
          </a:xfrm>
        </p:spPr>
        <p:txBody>
          <a:bodyPr/>
          <a:lstStyle/>
          <a:p>
            <a:pPr marL="457200" indent="-457200">
              <a:buFontTx/>
              <a:buChar char="-"/>
            </a:pPr>
            <a:r>
              <a:rPr lang="en-US" dirty="0"/>
              <a:t>Index Recommendations</a:t>
            </a:r>
          </a:p>
          <a:p>
            <a:pPr marL="457200" indent="-457200">
              <a:buFontTx/>
              <a:buChar char="-"/>
            </a:pPr>
            <a:r>
              <a:rPr lang="en-US" dirty="0"/>
              <a:t>Parameterized Query Recommendations</a:t>
            </a:r>
          </a:p>
          <a:p>
            <a:pPr marL="457200" indent="-457200">
              <a:buFontTx/>
              <a:buChar char="-"/>
            </a:pPr>
            <a:r>
              <a:rPr lang="en-US" dirty="0"/>
              <a:t>Based on Query Store</a:t>
            </a:r>
          </a:p>
          <a:p>
            <a:pPr marL="457200" indent="-457200">
              <a:buFontTx/>
              <a:buChar char="-"/>
            </a:pPr>
            <a:r>
              <a:rPr lang="en-US" dirty="0"/>
              <a:t>View in DMVs and Azure Portal</a:t>
            </a:r>
          </a:p>
        </p:txBody>
      </p:sp>
    </p:spTree>
    <p:extLst>
      <p:ext uri="{BB962C8B-B14F-4D97-AF65-F5344CB8AC3E}">
        <p14:creationId xmlns:p14="http://schemas.microsoft.com/office/powerpoint/2010/main" val="11303605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14320</TotalTime>
  <Words>6071</Words>
  <Application>Microsoft Office PowerPoint</Application>
  <PresentationFormat>Widescreen</PresentationFormat>
  <Paragraphs>1008</Paragraphs>
  <Slides>68</Slides>
  <Notes>28</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68</vt:i4>
      </vt:variant>
    </vt:vector>
  </HeadingPairs>
  <TitlesOfParts>
    <vt:vector size="92"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Azure SQL Performance Capabilities</vt:lpstr>
      <vt:lpstr>Azure SQL Performance Restrictions</vt:lpstr>
      <vt:lpstr>Configuring and Maintaining for Performance</vt:lpstr>
      <vt:lpstr>Monitoring and Troubleshooting Performance</vt:lpstr>
      <vt:lpstr>Common Performance Scenarios</vt:lpstr>
      <vt:lpstr>New Performance Scenarios</vt:lpstr>
      <vt:lpstr>Accelerating and Tuning Performance</vt:lpstr>
      <vt:lpstr>Intelligent Performance</vt:lpstr>
      <vt:lpstr>Automatic Tuning with Azure SQL Database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78</cp:revision>
  <dcterms:created xsi:type="dcterms:W3CDTF">2018-08-10T17:04:28Z</dcterms:created>
  <dcterms:modified xsi:type="dcterms:W3CDTF">2020-02-19T17:28:41Z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